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C91D-F06F-4A54-9AD7-7F8F11B9A9E3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1347-72CD-465C-B7B4-3629E7205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0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C91D-F06F-4A54-9AD7-7F8F11B9A9E3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1347-72CD-465C-B7B4-3629E7205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7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C91D-F06F-4A54-9AD7-7F8F11B9A9E3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1347-72CD-465C-B7B4-3629E7205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8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C91D-F06F-4A54-9AD7-7F8F11B9A9E3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1347-72CD-465C-B7B4-3629E7205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264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C91D-F06F-4A54-9AD7-7F8F11B9A9E3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1347-72CD-465C-B7B4-3629E7205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46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C91D-F06F-4A54-9AD7-7F8F11B9A9E3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1347-72CD-465C-B7B4-3629E7205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341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C91D-F06F-4A54-9AD7-7F8F11B9A9E3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1347-72CD-465C-B7B4-3629E7205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45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C91D-F06F-4A54-9AD7-7F8F11B9A9E3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1347-72CD-465C-B7B4-3629E7205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04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C91D-F06F-4A54-9AD7-7F8F11B9A9E3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1347-72CD-465C-B7B4-3629E7205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4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C91D-F06F-4A54-9AD7-7F8F11B9A9E3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1347-72CD-465C-B7B4-3629E7205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DC91D-F06F-4A54-9AD7-7F8F11B9A9E3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C1347-72CD-465C-B7B4-3629E7205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9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DC91D-F06F-4A54-9AD7-7F8F11B9A9E3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C1347-72CD-465C-B7B4-3629E7205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59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Philosophy of Psychology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0922" y="1812856"/>
            <a:ext cx="2141355" cy="5847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Rationalism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313232" y="5403991"/>
            <a:ext cx="2018501" cy="58477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Empiricism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2469683"/>
            <a:ext cx="123655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Socrates</a:t>
            </a:r>
          </a:p>
          <a:p>
            <a:r>
              <a:rPr lang="en-US" sz="1400" dirty="0" smtClean="0"/>
              <a:t>(469-399 BCE)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197752" y="2469683"/>
            <a:ext cx="121860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Plato</a:t>
            </a:r>
          </a:p>
          <a:p>
            <a:r>
              <a:rPr lang="en-US" sz="1400" dirty="0" smtClean="0"/>
              <a:t>(427-347 BCE)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884170" y="4571944"/>
            <a:ext cx="124579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Aristotle</a:t>
            </a:r>
          </a:p>
          <a:p>
            <a:r>
              <a:rPr lang="en-US" sz="1400" dirty="0" smtClean="0"/>
              <a:t>(384-322 BCE)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5958168" y="2654775"/>
            <a:ext cx="27286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Descartes</a:t>
            </a:r>
            <a:r>
              <a:rPr lang="en-US" dirty="0" smtClean="0"/>
              <a:t> </a:t>
            </a:r>
            <a:r>
              <a:rPr lang="en-US" sz="1400" dirty="0" smtClean="0"/>
              <a:t>(1596-1650)</a:t>
            </a:r>
          </a:p>
          <a:p>
            <a:r>
              <a:rPr lang="en-US" dirty="0" smtClean="0"/>
              <a:t>“I think, therefore I am”</a:t>
            </a:r>
          </a:p>
          <a:p>
            <a:r>
              <a:rPr lang="en-US" dirty="0" smtClean="0"/>
              <a:t>(“Cogito, ergo sum”)</a:t>
            </a:r>
          </a:p>
          <a:p>
            <a:r>
              <a:rPr lang="en-US" dirty="0" smtClean="0"/>
              <a:t>Dualism – mind(soul)/body</a:t>
            </a:r>
          </a:p>
          <a:p>
            <a:r>
              <a:rPr lang="en-US" dirty="0" smtClean="0"/>
              <a:t>Reflex Arc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141501"/>
            <a:ext cx="1183462" cy="8858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752" y="3129262"/>
            <a:ext cx="1053165" cy="9221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900" y="5295245"/>
            <a:ext cx="786330" cy="1034645"/>
          </a:xfrm>
          <a:prstGeom prst="rect">
            <a:avLst/>
          </a:prstGeom>
        </p:spPr>
      </p:pic>
      <p:sp>
        <p:nvSpPr>
          <p:cNvPr id="13" name="Left-Right-Up Arrow 12"/>
          <p:cNvSpPr/>
          <p:nvPr/>
        </p:nvSpPr>
        <p:spPr>
          <a:xfrm rot="10800000">
            <a:off x="3969334" y="3197690"/>
            <a:ext cx="1075464" cy="1374254"/>
          </a:xfrm>
          <a:prstGeom prst="leftRightUp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triped Right Arrow 13"/>
          <p:cNvSpPr/>
          <p:nvPr/>
        </p:nvSpPr>
        <p:spPr>
          <a:xfrm>
            <a:off x="5266198" y="5461572"/>
            <a:ext cx="609600" cy="469614"/>
          </a:xfrm>
          <a:prstGeom prst="striped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triped Right Arrow 14"/>
          <p:cNvSpPr/>
          <p:nvPr/>
        </p:nvSpPr>
        <p:spPr>
          <a:xfrm rot="5400000">
            <a:off x="7032924" y="4480532"/>
            <a:ext cx="579119" cy="457256"/>
          </a:xfrm>
          <a:prstGeom prst="striped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5107" y="1612803"/>
            <a:ext cx="1054752" cy="1054752"/>
          </a:xfrm>
          <a:prstGeom prst="rect">
            <a:avLst/>
          </a:prstGeom>
        </p:spPr>
      </p:pic>
      <p:sp>
        <p:nvSpPr>
          <p:cNvPr id="17" name="Striped Right Arrow 16"/>
          <p:cNvSpPr/>
          <p:nvPr/>
        </p:nvSpPr>
        <p:spPr>
          <a:xfrm>
            <a:off x="8458200" y="5461573"/>
            <a:ext cx="533400" cy="406686"/>
          </a:xfrm>
          <a:prstGeom prst="striped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370276" y="5987410"/>
            <a:ext cx="797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Cont’d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07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dirty="0" smtClean="0"/>
              <a:t>The Reflex Arc - Descartes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984327"/>
            <a:ext cx="3374654" cy="3924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654" y="2170736"/>
            <a:ext cx="5216147" cy="3287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608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219200"/>
            <a:ext cx="2018501" cy="58477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Empiricism</a:t>
            </a:r>
            <a:endParaRPr lang="en-US" sz="3200" dirty="0"/>
          </a:p>
        </p:txBody>
      </p:sp>
      <p:sp>
        <p:nvSpPr>
          <p:cNvPr id="5" name="Striped Right Arrow 4"/>
          <p:cNvSpPr/>
          <p:nvPr/>
        </p:nvSpPr>
        <p:spPr>
          <a:xfrm>
            <a:off x="381000" y="1321087"/>
            <a:ext cx="457200" cy="381000"/>
          </a:xfrm>
          <a:prstGeom prst="striped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105400" y="1142255"/>
            <a:ext cx="28544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Francis Bacon </a:t>
            </a:r>
            <a:r>
              <a:rPr lang="en-US" sz="1400" dirty="0" smtClean="0"/>
              <a:t>(1561-1626)</a:t>
            </a:r>
          </a:p>
          <a:p>
            <a:pPr algn="ctr"/>
            <a:r>
              <a:rPr lang="en-US" dirty="0" smtClean="0"/>
              <a:t>“Scientific Method”</a:t>
            </a:r>
          </a:p>
          <a:p>
            <a:pPr algn="ctr"/>
            <a:r>
              <a:rPr lang="en-US" dirty="0" smtClean="0"/>
              <a:t>“Knowledge is power”</a:t>
            </a:r>
            <a:endParaRPr lang="en-US" dirty="0"/>
          </a:p>
        </p:txBody>
      </p:sp>
      <p:sp>
        <p:nvSpPr>
          <p:cNvPr id="7" name="Striped Right Arrow 6"/>
          <p:cNvSpPr/>
          <p:nvPr/>
        </p:nvSpPr>
        <p:spPr>
          <a:xfrm rot="10800000">
            <a:off x="3760166" y="1321086"/>
            <a:ext cx="1116634" cy="393413"/>
          </a:xfrm>
          <a:prstGeom prst="striped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163256" y="3581400"/>
            <a:ext cx="30081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Locke, Hume, Berkeley</a:t>
            </a:r>
          </a:p>
          <a:p>
            <a:r>
              <a:rPr lang="en-US" sz="1400" dirty="0" smtClean="0"/>
              <a:t>(1600s-1700s)</a:t>
            </a:r>
          </a:p>
          <a:p>
            <a:r>
              <a:rPr lang="en-US" dirty="0" smtClean="0"/>
              <a:t>“Tabula Rasa”</a:t>
            </a:r>
            <a:endParaRPr lang="en-US" dirty="0"/>
          </a:p>
        </p:txBody>
      </p:sp>
      <p:sp>
        <p:nvSpPr>
          <p:cNvPr id="9" name="Striped Right Arrow 8"/>
          <p:cNvSpPr/>
          <p:nvPr/>
        </p:nvSpPr>
        <p:spPr>
          <a:xfrm rot="16200000">
            <a:off x="1600200" y="2514600"/>
            <a:ext cx="1143000" cy="457200"/>
          </a:xfrm>
          <a:prstGeom prst="striped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www.ilab.org/thumb/documentation/1001/600/600/image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0290" y="2188097"/>
            <a:ext cx="1007095" cy="1140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474" y="4058453"/>
            <a:ext cx="1703326" cy="2635439"/>
          </a:xfrm>
          <a:prstGeom prst="rect">
            <a:avLst/>
          </a:prstGeom>
        </p:spPr>
      </p:pic>
      <p:sp>
        <p:nvSpPr>
          <p:cNvPr id="11" name="Striped Right Arrow 10"/>
          <p:cNvSpPr/>
          <p:nvPr/>
        </p:nvSpPr>
        <p:spPr>
          <a:xfrm rot="2323374">
            <a:off x="5437454" y="4161245"/>
            <a:ext cx="1066800" cy="533400"/>
          </a:xfrm>
          <a:prstGeom prst="striped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176576" y="5194794"/>
            <a:ext cx="3970318" cy="52322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 Science of Psychology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62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476" y="162648"/>
            <a:ext cx="8229600" cy="793323"/>
          </a:xfrm>
        </p:spPr>
        <p:txBody>
          <a:bodyPr/>
          <a:lstStyle/>
          <a:p>
            <a:r>
              <a:rPr lang="en-US" dirty="0" smtClean="0"/>
              <a:t>The Science of Psychology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1984" y="2289812"/>
            <a:ext cx="1646926" cy="461665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Rationalism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1984" y="2751477"/>
            <a:ext cx="1646926" cy="46166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Empiricism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404625" y="2480102"/>
            <a:ext cx="2407647" cy="584775"/>
          </a:xfrm>
          <a:prstGeom prst="rect">
            <a:avLst/>
          </a:prstGeom>
          <a:solidFill>
            <a:srgbClr val="0070C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Structuralism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2754829" y="4893891"/>
            <a:ext cx="2520242" cy="584775"/>
          </a:xfrm>
          <a:prstGeom prst="rect">
            <a:avLst/>
          </a:prstGeom>
          <a:solidFill>
            <a:srgbClr val="0070C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/>
              <a:t>Functionalism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866546" y="1114017"/>
            <a:ext cx="3578224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Helmholtz </a:t>
            </a:r>
            <a:r>
              <a:rPr lang="en-US" sz="1400" dirty="0" smtClean="0"/>
              <a:t>(1821-1894)</a:t>
            </a:r>
          </a:p>
          <a:p>
            <a:r>
              <a:rPr lang="en-US" dirty="0" smtClean="0"/>
              <a:t>Sensory processing</a:t>
            </a:r>
          </a:p>
          <a:p>
            <a:r>
              <a:rPr lang="en-US" dirty="0" smtClean="0"/>
              <a:t>Nerve physiology</a:t>
            </a:r>
          </a:p>
          <a:p>
            <a:r>
              <a:rPr lang="en-US" dirty="0" smtClean="0"/>
              <a:t>Monism – “Unity of body and mind”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324600" y="3102718"/>
            <a:ext cx="257833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Wundt</a:t>
            </a:r>
            <a:r>
              <a:rPr lang="en-US" dirty="0" smtClean="0"/>
              <a:t> </a:t>
            </a:r>
            <a:r>
              <a:rPr lang="en-US" sz="1400" dirty="0" smtClean="0"/>
              <a:t>(1832-1920)</a:t>
            </a:r>
          </a:p>
          <a:p>
            <a:r>
              <a:rPr lang="en-US" sz="2400" dirty="0" err="1" smtClean="0"/>
              <a:t>Titchner</a:t>
            </a:r>
            <a:r>
              <a:rPr lang="en-US" dirty="0" smtClean="0"/>
              <a:t> </a:t>
            </a:r>
            <a:r>
              <a:rPr lang="en-US" sz="1400" dirty="0" smtClean="0"/>
              <a:t>(1867-1927)</a:t>
            </a:r>
          </a:p>
          <a:p>
            <a:r>
              <a:rPr lang="en-US" dirty="0" smtClean="0"/>
              <a:t>Introspection</a:t>
            </a:r>
          </a:p>
          <a:p>
            <a:r>
              <a:rPr lang="en-US" dirty="0" smtClean="0"/>
              <a:t>First Psychology Lab </a:t>
            </a:r>
            <a:r>
              <a:rPr lang="en-US" sz="1400" dirty="0" smtClean="0"/>
              <a:t>(1879)</a:t>
            </a:r>
            <a:endParaRPr lang="en-US" sz="1400" dirty="0"/>
          </a:p>
        </p:txBody>
      </p:sp>
      <p:sp>
        <p:nvSpPr>
          <p:cNvPr id="14" name="Right Arrow 13"/>
          <p:cNvSpPr/>
          <p:nvPr/>
        </p:nvSpPr>
        <p:spPr>
          <a:xfrm>
            <a:off x="1948909" y="2564725"/>
            <a:ext cx="3099851" cy="293289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3828887" y="2749244"/>
            <a:ext cx="285913" cy="197515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-54461" y="5110840"/>
            <a:ext cx="366529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Charles Darwin</a:t>
            </a:r>
          </a:p>
          <a:p>
            <a:r>
              <a:rPr lang="en-US" dirty="0" smtClean="0"/>
              <a:t>Evolution by Natural Selection (1859)</a:t>
            </a:r>
          </a:p>
          <a:p>
            <a:r>
              <a:rPr lang="en-US" dirty="0" smtClean="0"/>
              <a:t>“Survival and Reproduction”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933990" y="5511103"/>
            <a:ext cx="4198650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William James</a:t>
            </a:r>
          </a:p>
          <a:p>
            <a:r>
              <a:rPr lang="en-US" dirty="0" smtClean="0"/>
              <a:t>Pragmatism</a:t>
            </a:r>
          </a:p>
          <a:p>
            <a:r>
              <a:rPr lang="en-US" dirty="0" smtClean="0"/>
              <a:t>Radical Empiricism</a:t>
            </a:r>
          </a:p>
          <a:p>
            <a:r>
              <a:rPr lang="en-US" dirty="0" smtClean="0"/>
              <a:t>First American Psychology Lab (1875-1880)</a:t>
            </a:r>
            <a:endParaRPr lang="en-US" dirty="0"/>
          </a:p>
        </p:txBody>
      </p:sp>
      <p:sp>
        <p:nvSpPr>
          <p:cNvPr id="19" name="Bent-Up Arrow 18"/>
          <p:cNvSpPr/>
          <p:nvPr/>
        </p:nvSpPr>
        <p:spPr>
          <a:xfrm rot="10800000">
            <a:off x="4374624" y="1931709"/>
            <a:ext cx="457198" cy="431669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Bent-Up Arrow 19"/>
          <p:cNvSpPr/>
          <p:nvPr/>
        </p:nvSpPr>
        <p:spPr>
          <a:xfrm flipH="1">
            <a:off x="5857230" y="3252386"/>
            <a:ext cx="397009" cy="608208"/>
          </a:xfrm>
          <a:prstGeom prst="bent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Bent-Up Arrow 20"/>
          <p:cNvSpPr/>
          <p:nvPr/>
        </p:nvSpPr>
        <p:spPr>
          <a:xfrm rot="16200000" flipV="1">
            <a:off x="2431506" y="3329194"/>
            <a:ext cx="429596" cy="2263315"/>
          </a:xfrm>
          <a:prstGeom prst="bentUpArrow">
            <a:avLst>
              <a:gd name="adj1" fmla="val 26934"/>
              <a:gd name="adj2" fmla="val 23504"/>
              <a:gd name="adj3" fmla="val 25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Bent-Up Arrow 21"/>
          <p:cNvSpPr/>
          <p:nvPr/>
        </p:nvSpPr>
        <p:spPr>
          <a:xfrm rot="5400000" flipH="1" flipV="1">
            <a:off x="5513634" y="4872564"/>
            <a:ext cx="397009" cy="687192"/>
          </a:xfrm>
          <a:prstGeom prst="bentUpArrow">
            <a:avLst>
              <a:gd name="adj1" fmla="val 25000"/>
              <a:gd name="adj2" fmla="val 22084"/>
              <a:gd name="adj3" fmla="val 25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9458" y="921186"/>
            <a:ext cx="831024" cy="110803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63" y="4005553"/>
            <a:ext cx="827790" cy="110535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315" y="5133642"/>
            <a:ext cx="831850" cy="122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15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67200" y="1295400"/>
            <a:ext cx="487216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Gestalt Psychology (1890)</a:t>
            </a:r>
          </a:p>
          <a:p>
            <a:r>
              <a:rPr lang="en-US" dirty="0" smtClean="0"/>
              <a:t>“The whole is different than the sum of the parts”</a:t>
            </a:r>
          </a:p>
          <a:p>
            <a:r>
              <a:rPr lang="en-US" dirty="0" smtClean="0"/>
              <a:t>Kohler</a:t>
            </a:r>
          </a:p>
          <a:p>
            <a:r>
              <a:rPr lang="en-US" dirty="0" err="1" smtClean="0"/>
              <a:t>Koffka</a:t>
            </a:r>
            <a:endParaRPr lang="en-US" dirty="0" smtClean="0"/>
          </a:p>
          <a:p>
            <a:r>
              <a:rPr lang="en-US" dirty="0" smtClean="0"/>
              <a:t>Wertheimer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0" y="3505200"/>
            <a:ext cx="20915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Behaviorism (1920s)</a:t>
            </a:r>
          </a:p>
          <a:p>
            <a:r>
              <a:rPr lang="en-US" dirty="0" smtClean="0"/>
              <a:t>B.F. Skinner</a:t>
            </a:r>
          </a:p>
          <a:p>
            <a:r>
              <a:rPr lang="en-US" dirty="0" smtClean="0"/>
              <a:t>John Watson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67200" y="5161002"/>
            <a:ext cx="18930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Conditioning </a:t>
            </a:r>
          </a:p>
          <a:p>
            <a:r>
              <a:rPr lang="en-US" dirty="0" smtClean="0"/>
              <a:t>Ivan Pavlov (1927)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1828800"/>
            <a:ext cx="2407647" cy="584775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Structuralism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553302" y="3674477"/>
            <a:ext cx="2520242" cy="584775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Functionalism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9076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29"/>
            <a:ext cx="8229600" cy="591671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History of Psychology Quiz	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45459"/>
            <a:ext cx="8915400" cy="60601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1. 	Define each of the following:</a:t>
            </a:r>
          </a:p>
          <a:p>
            <a:pPr marL="1314450" lvl="2" indent="-514350">
              <a:buAutoNum type="alphaLcPeriod"/>
            </a:pPr>
            <a:r>
              <a:rPr lang="en-US" sz="2000" dirty="0" smtClean="0"/>
              <a:t>Rationalism</a:t>
            </a:r>
          </a:p>
          <a:p>
            <a:pPr marL="1314450" lvl="2" indent="-514350">
              <a:buAutoNum type="alphaLcPeriod"/>
            </a:pPr>
            <a:r>
              <a:rPr lang="en-US" sz="2000" dirty="0" smtClean="0"/>
              <a:t>Empiricism</a:t>
            </a:r>
          </a:p>
          <a:p>
            <a:pPr marL="1314450" lvl="2" indent="-514350">
              <a:buAutoNum type="alphaLcPeriod"/>
            </a:pPr>
            <a:r>
              <a:rPr lang="en-US" sz="2000" dirty="0" smtClean="0"/>
              <a:t>Structuralism</a:t>
            </a:r>
          </a:p>
          <a:p>
            <a:pPr marL="1314450" lvl="2" indent="-514350">
              <a:buAutoNum type="alphaLcPeriod"/>
            </a:pPr>
            <a:r>
              <a:rPr lang="en-US" sz="2000" dirty="0" smtClean="0"/>
              <a:t>Functionalism</a:t>
            </a:r>
          </a:p>
          <a:p>
            <a:pPr marL="400050" lvl="1" indent="0">
              <a:buNone/>
            </a:pPr>
            <a:r>
              <a:rPr lang="en-US" sz="2400" dirty="0" smtClean="0"/>
              <a:t>	How did each of these trends influence how we approach 	questions and issues in modern psychology?</a:t>
            </a:r>
          </a:p>
          <a:p>
            <a:pPr marL="400050" lvl="1" indent="0">
              <a:buNone/>
            </a:pPr>
            <a:endParaRPr lang="en-US" sz="2400" dirty="0"/>
          </a:p>
          <a:p>
            <a:pPr marL="914400" lvl="1" indent="-514350">
              <a:buAutoNum type="arabicPeriod" startAt="2"/>
            </a:pPr>
            <a:r>
              <a:rPr lang="en-US" sz="2400" dirty="0" smtClean="0"/>
              <a:t>Describe two infantile reflexes and discuss how the development of the brain influences these reflexes.</a:t>
            </a:r>
          </a:p>
          <a:p>
            <a:pPr marL="400050" lvl="1" indent="0">
              <a:buNone/>
            </a:pPr>
            <a:endParaRPr lang="en-US" sz="2400" dirty="0" smtClean="0"/>
          </a:p>
          <a:p>
            <a:pPr marL="400050" lvl="1" indent="0">
              <a:buNone/>
            </a:pPr>
            <a:r>
              <a:rPr lang="en-US" sz="2400" dirty="0" smtClean="0"/>
              <a:t>3.	What is a ‘critical period’ in development?  Give two examples 	and discuss the implications for an individual if the critical 	period for a system is disrupted in some manner.</a:t>
            </a:r>
          </a:p>
        </p:txBody>
      </p:sp>
    </p:spTree>
    <p:extLst>
      <p:ext uri="{BB962C8B-B14F-4D97-AF65-F5344CB8AC3E}">
        <p14:creationId xmlns:p14="http://schemas.microsoft.com/office/powerpoint/2010/main" val="156261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193</Words>
  <Application>Microsoft Office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The Philosophy of Psychology</vt:lpstr>
      <vt:lpstr>The Reflex Arc - Descartes</vt:lpstr>
      <vt:lpstr>PowerPoint Presentation</vt:lpstr>
      <vt:lpstr>The Science of Psychology</vt:lpstr>
      <vt:lpstr>PowerPoint Presentation</vt:lpstr>
      <vt:lpstr>History of Psychology Quiz </vt:lpstr>
    </vt:vector>
  </TitlesOfParts>
  <Company>LUHSD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Reflex Arc - Descartes</dc:title>
  <dc:creator>FHS</dc:creator>
  <cp:lastModifiedBy>Sean Clarke</cp:lastModifiedBy>
  <cp:revision>22</cp:revision>
  <cp:lastPrinted>2016-08-31T17:52:59Z</cp:lastPrinted>
  <dcterms:created xsi:type="dcterms:W3CDTF">2014-08-13T15:04:45Z</dcterms:created>
  <dcterms:modified xsi:type="dcterms:W3CDTF">2016-12-19T17:49:05Z</dcterms:modified>
</cp:coreProperties>
</file>